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477" r:id="rId3"/>
    <p:sldId id="322" r:id="rId4"/>
    <p:sldId id="456" r:id="rId5"/>
    <p:sldId id="464" r:id="rId6"/>
    <p:sldId id="465" r:id="rId7"/>
    <p:sldId id="466" r:id="rId8"/>
    <p:sldId id="467" r:id="rId9"/>
    <p:sldId id="468" r:id="rId10"/>
    <p:sldId id="469" r:id="rId11"/>
    <p:sldId id="470" r:id="rId12"/>
    <p:sldId id="471" r:id="rId13"/>
    <p:sldId id="472" r:id="rId14"/>
    <p:sldId id="473" r:id="rId15"/>
    <p:sldId id="474" r:id="rId16"/>
    <p:sldId id="475" r:id="rId17"/>
    <p:sldId id="476" r:id="rId18"/>
    <p:sldId id="4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69"/>
    <p:restoredTop sz="95872"/>
  </p:normalViewPr>
  <p:slideViewPr>
    <p:cSldViewPr snapToGrid="0" snapToObjects="1">
      <p:cViewPr>
        <p:scale>
          <a:sx n="88" d="100"/>
          <a:sy n="88" d="100"/>
        </p:scale>
        <p:origin x="1664"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818CB3-12EC-F544-8AAB-33C786FC9EC9}" type="datetimeFigureOut">
              <a:rPr lang="en-US" smtClean="0"/>
              <a:t>10/27/17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C53491-C76D-4444-B2F6-116BDB17F769}" type="slidenum">
              <a:rPr lang="en-US" smtClean="0"/>
              <a:t>‹#›</a:t>
            </a:fld>
            <a:endParaRPr lang="en-US"/>
          </a:p>
        </p:txBody>
      </p:sp>
    </p:spTree>
    <p:extLst>
      <p:ext uri="{BB962C8B-B14F-4D97-AF65-F5344CB8AC3E}">
        <p14:creationId xmlns:p14="http://schemas.microsoft.com/office/powerpoint/2010/main" val="147585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C53491-C76D-4444-B2F6-116BDB17F769}" type="slidenum">
              <a:rPr lang="en-US" smtClean="0"/>
              <a:t>6</a:t>
            </a:fld>
            <a:endParaRPr lang="en-US"/>
          </a:p>
        </p:txBody>
      </p:sp>
    </p:spTree>
    <p:extLst>
      <p:ext uri="{BB962C8B-B14F-4D97-AF65-F5344CB8AC3E}">
        <p14:creationId xmlns:p14="http://schemas.microsoft.com/office/powerpoint/2010/main" val="881812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C53491-C76D-4444-B2F6-116BDB17F769}" type="slidenum">
              <a:rPr lang="en-US" smtClean="0"/>
              <a:t>10</a:t>
            </a:fld>
            <a:endParaRPr lang="en-US"/>
          </a:p>
        </p:txBody>
      </p:sp>
    </p:spTree>
    <p:extLst>
      <p:ext uri="{BB962C8B-B14F-4D97-AF65-F5344CB8AC3E}">
        <p14:creationId xmlns:p14="http://schemas.microsoft.com/office/powerpoint/2010/main" val="330992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10/27/17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10/27/17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10/27/17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10/27/17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4"/>
            <a:ext cx="9144000" cy="1726854"/>
          </a:xfrm>
        </p:spPr>
        <p:txBody>
          <a:bodyPr>
            <a:normAutofit/>
          </a:bodyPr>
          <a:lstStyle/>
          <a:p>
            <a:r>
              <a:rPr lang="en-US" dirty="0" smtClean="0">
                <a:solidFill>
                  <a:schemeClr val="bg1"/>
                </a:solidFill>
              </a:rPr>
              <a:t>From Trees to Nets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Structure of an (artificial) neuron </a:t>
            </a:r>
          </a:p>
        </p:txBody>
      </p:sp>
      <p:sp>
        <p:nvSpPr>
          <p:cNvPr id="3" name="Content Placeholder 2"/>
          <p:cNvSpPr>
            <a:spLocks noGrp="1"/>
          </p:cNvSpPr>
          <p:nvPr>
            <p:ph idx="1"/>
          </p:nvPr>
        </p:nvSpPr>
        <p:spPr/>
        <p:txBody>
          <a:bodyPr/>
          <a:lstStyle/>
          <a:p>
            <a:pPr fontAlgn="base"/>
            <a:r>
              <a:rPr lang="en-US" dirty="0">
                <a:solidFill>
                  <a:schemeClr val="bg1"/>
                </a:solidFill>
              </a:rPr>
              <a:t>Think of each neuron as a very simple computational element: it receives numeric input values, sums those values, and compares them to a threshold. </a:t>
            </a:r>
          </a:p>
          <a:p>
            <a:pPr fontAlgn="base"/>
            <a:r>
              <a:rPr lang="en-US" dirty="0">
                <a:solidFill>
                  <a:schemeClr val="bg1"/>
                </a:solidFill>
              </a:rPr>
              <a:t>If the sum of the inputs is greater than the threshold, the neuron outputs a 1; otherwise it outputs a zero.</a:t>
            </a:r>
          </a:p>
          <a:p>
            <a:pPr fontAlgn="base"/>
            <a:r>
              <a:rPr lang="en-US" dirty="0">
                <a:solidFill>
                  <a:schemeClr val="bg1"/>
                </a:solidFill>
              </a:rPr>
              <a:t>The output of this neuron is connected (as usual, via weighted links) to subsequent neurons in the net.</a:t>
            </a:r>
          </a:p>
          <a:p>
            <a:endParaRPr lang="en-US" dirty="0"/>
          </a:p>
        </p:txBody>
      </p:sp>
    </p:spTree>
    <p:extLst>
      <p:ext uri="{BB962C8B-B14F-4D97-AF65-F5344CB8AC3E}">
        <p14:creationId xmlns:p14="http://schemas.microsoft.com/office/powerpoint/2010/main" val="2000846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Perceptrons</a:t>
            </a:r>
            <a:r>
              <a:rPr lang="en-US" dirty="0" smtClean="0">
                <a:solidFill>
                  <a:schemeClr val="bg1"/>
                </a:solidFill>
              </a:rPr>
              <a:t>: the Simplest Neural Network</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err="1">
                <a:solidFill>
                  <a:schemeClr val="bg1"/>
                </a:solidFill>
              </a:rPr>
              <a:t>Perceptrons</a:t>
            </a:r>
            <a:r>
              <a:rPr lang="en-US" dirty="0">
                <a:solidFill>
                  <a:schemeClr val="bg1"/>
                </a:solidFill>
              </a:rPr>
              <a:t> are two-layer networks: one layer of inputs directly connected to a layer of outputs.</a:t>
            </a:r>
          </a:p>
          <a:p>
            <a:pPr fontAlgn="base"/>
            <a:r>
              <a:rPr lang="en-US" dirty="0">
                <a:solidFill>
                  <a:schemeClr val="bg1"/>
                </a:solidFill>
              </a:rPr>
              <a:t>For simplicity, we can look at a perceptron with a single output node</a:t>
            </a:r>
          </a:p>
          <a:p>
            <a:endParaRPr lang="en-US" dirty="0"/>
          </a:p>
        </p:txBody>
      </p:sp>
    </p:spTree>
    <p:extLst>
      <p:ext uri="{BB962C8B-B14F-4D97-AF65-F5344CB8AC3E}">
        <p14:creationId xmlns:p14="http://schemas.microsoft.com/office/powerpoint/2010/main" val="1013243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38782" y="889189"/>
            <a:ext cx="9914435" cy="5189499"/>
          </a:xfrm>
          <a:prstGeom prst="rect">
            <a:avLst/>
          </a:prstGeom>
        </p:spPr>
      </p:pic>
    </p:spTree>
    <p:extLst>
      <p:ext uri="{BB962C8B-B14F-4D97-AF65-F5344CB8AC3E}">
        <p14:creationId xmlns:p14="http://schemas.microsoft.com/office/powerpoint/2010/main" val="358001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487606" y="2688609"/>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487606"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487606" y="4684451"/>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878239"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306472" y="3330871"/>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6" idx="6"/>
            <a:endCxn id="8" idx="2"/>
          </p:cNvCxnSpPr>
          <p:nvPr/>
        </p:nvCxnSpPr>
        <p:spPr>
          <a:xfrm>
            <a:off x="2306472" y="4095963"/>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306472" y="4275019"/>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3878239" y="5639651"/>
            <a:ext cx="818866" cy="818866"/>
          </a:xfrm>
          <a:prstGeom prst="ellipse">
            <a:avLst/>
          </a:prstGeom>
          <a:solidFill>
            <a:srgbClr val="C00000">
              <a:alpha val="6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19" idx="0"/>
          </p:cNvCxnSpPr>
          <p:nvPr/>
        </p:nvCxnSpPr>
        <p:spPr>
          <a:xfrm flipV="1">
            <a:off x="4287672" y="4568037"/>
            <a:ext cx="0" cy="1071614"/>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743200" y="298886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4" name="TextBox 23"/>
          <p:cNvSpPr txBox="1"/>
          <p:nvPr/>
        </p:nvSpPr>
        <p:spPr>
          <a:xfrm>
            <a:off x="2552849" y="368653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5" name="TextBox 24"/>
          <p:cNvSpPr txBox="1"/>
          <p:nvPr/>
        </p:nvSpPr>
        <p:spPr>
          <a:xfrm>
            <a:off x="2463123" y="4383371"/>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6" name="TextBox 25"/>
          <p:cNvSpPr txBox="1"/>
          <p:nvPr/>
        </p:nvSpPr>
        <p:spPr>
          <a:xfrm>
            <a:off x="4417028" y="5052039"/>
            <a:ext cx="546945" cy="369332"/>
          </a:xfrm>
          <a:prstGeom prst="rect">
            <a:avLst/>
          </a:prstGeom>
          <a:noFill/>
        </p:spPr>
        <p:txBody>
          <a:bodyPr wrap="none" rtlCol="0">
            <a:spAutoFit/>
          </a:bodyPr>
          <a:lstStyle/>
          <a:p>
            <a:r>
              <a:rPr lang="en-US" dirty="0" smtClean="0">
                <a:solidFill>
                  <a:schemeClr val="bg1"/>
                </a:solidFill>
              </a:rPr>
              <a:t>-2.5</a:t>
            </a:r>
            <a:endParaRPr lang="en-US" dirty="0">
              <a:solidFill>
                <a:schemeClr val="bg1"/>
              </a:solidFill>
            </a:endParaRPr>
          </a:p>
        </p:txBody>
      </p:sp>
      <p:sp>
        <p:nvSpPr>
          <p:cNvPr id="27" name="Oval 26"/>
          <p:cNvSpPr/>
          <p:nvPr/>
        </p:nvSpPr>
        <p:spPr>
          <a:xfrm>
            <a:off x="6678305" y="2566584"/>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6678305"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6678305" y="4562426"/>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068938"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p:nvPr/>
        </p:nvCxnSpPr>
        <p:spPr>
          <a:xfrm>
            <a:off x="7497171" y="3208846"/>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31" idx="6"/>
            <a:endCxn id="33" idx="2"/>
          </p:cNvCxnSpPr>
          <p:nvPr/>
        </p:nvCxnSpPr>
        <p:spPr>
          <a:xfrm>
            <a:off x="7497171" y="3973938"/>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7497171" y="4152994"/>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933899" y="286683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5" name="TextBox 34"/>
          <p:cNvSpPr txBox="1"/>
          <p:nvPr/>
        </p:nvSpPr>
        <p:spPr>
          <a:xfrm>
            <a:off x="7743548" y="356450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6" name="TextBox 35"/>
          <p:cNvSpPr txBox="1"/>
          <p:nvPr/>
        </p:nvSpPr>
        <p:spPr>
          <a:xfrm>
            <a:off x="7653822" y="4261346"/>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7" name="TextBox 36"/>
          <p:cNvSpPr txBox="1"/>
          <p:nvPr/>
        </p:nvSpPr>
        <p:spPr>
          <a:xfrm>
            <a:off x="1739367" y="1330037"/>
            <a:ext cx="2007665"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AND Perceptron</a:t>
            </a:r>
            <a:endParaRPr lang="en-US">
              <a:solidFill>
                <a:schemeClr val="bg1"/>
              </a:solidFill>
            </a:endParaRPr>
          </a:p>
        </p:txBody>
      </p:sp>
      <p:sp>
        <p:nvSpPr>
          <p:cNvPr id="38" name="TextBox 37"/>
          <p:cNvSpPr txBox="1"/>
          <p:nvPr/>
        </p:nvSpPr>
        <p:spPr>
          <a:xfrm>
            <a:off x="6964296" y="1330037"/>
            <a:ext cx="1860189"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OR Perceptron</a:t>
            </a:r>
            <a:endParaRPr lang="en-US">
              <a:solidFill>
                <a:schemeClr val="bg1"/>
              </a:solidFill>
            </a:endParaRPr>
          </a:p>
        </p:txBody>
      </p:sp>
    </p:spTree>
    <p:extLst>
      <p:ext uri="{BB962C8B-B14F-4D97-AF65-F5344CB8AC3E}">
        <p14:creationId xmlns:p14="http://schemas.microsoft.com/office/powerpoint/2010/main" val="1467320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Training a Perceptron by Adjusting Its Weights</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a:solidFill>
                  <a:schemeClr val="bg1"/>
                </a:solidFill>
              </a:rPr>
              <a:t>Overall error is the value of the difference between what we wanted and what we got from our perceptron. (In some situations we use the “squared” error to avoid issues of sign.)</a:t>
            </a:r>
          </a:p>
          <a:p>
            <a:pPr fontAlgn="base"/>
            <a:r>
              <a:rPr lang="en-US" dirty="0">
                <a:solidFill>
                  <a:schemeClr val="bg1"/>
                </a:solidFill>
              </a:rPr>
              <a:t>Once we see that our perceptron is in error, we can adjust each of the weights leading to the output node. We’ll adjust each weight in such a way as to make the error value smaller.</a:t>
            </a:r>
          </a:p>
          <a:p>
            <a:endParaRPr lang="en-US" dirty="0"/>
          </a:p>
        </p:txBody>
      </p:sp>
    </p:spTree>
    <p:extLst>
      <p:ext uri="{BB962C8B-B14F-4D97-AF65-F5344CB8AC3E}">
        <p14:creationId xmlns:p14="http://schemas.microsoft.com/office/powerpoint/2010/main" val="1282665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Adjusting an Edge Weight in a Perceptron</a:t>
            </a:r>
            <a:endParaRPr lang="en-US" dirty="0">
              <a:solidFill>
                <a:schemeClr val="bg1"/>
              </a:solidFill>
            </a:endParaRPr>
          </a:p>
        </p:txBody>
      </p:sp>
      <p:sp>
        <p:nvSpPr>
          <p:cNvPr id="3" name="Content Placeholder 2"/>
          <p:cNvSpPr>
            <a:spLocks noGrp="1"/>
          </p:cNvSpPr>
          <p:nvPr>
            <p:ph idx="1"/>
          </p:nvPr>
        </p:nvSpPr>
        <p:spPr/>
        <p:txBody>
          <a:bodyPr>
            <a:normAutofit/>
          </a:bodyPr>
          <a:lstStyle/>
          <a:p>
            <a:pPr fontAlgn="base"/>
            <a:r>
              <a:rPr lang="en-US" dirty="0">
                <a:solidFill>
                  <a:schemeClr val="bg1"/>
                </a:solidFill>
              </a:rPr>
              <a:t>To update the weight from a node j leading to an output node, we adjust the weight according to the following formula:</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dirty="0" smtClean="0">
                <a:solidFill>
                  <a:schemeClr val="bg1"/>
                </a:solidFill>
              </a:rPr>
              <a:t>  </a:t>
            </a:r>
            <a:r>
              <a:rPr lang="en-US" dirty="0">
                <a:solidFill>
                  <a:schemeClr val="bg1"/>
                </a:solidFill>
              </a:rPr>
              <a:t>&lt;---- </a:t>
            </a:r>
            <a:r>
              <a:rPr lang="en-US" dirty="0" err="1">
                <a:solidFill>
                  <a:schemeClr val="bg1"/>
                </a:solidFill>
              </a:rPr>
              <a:t>W</a:t>
            </a:r>
            <a:r>
              <a:rPr lang="en-US" baseline="-25000" dirty="0" err="1">
                <a:solidFill>
                  <a:schemeClr val="bg1"/>
                </a:solidFill>
              </a:rPr>
              <a:t>j</a:t>
            </a:r>
            <a:r>
              <a:rPr lang="en-US" dirty="0">
                <a:solidFill>
                  <a:schemeClr val="bg1"/>
                </a:solidFill>
              </a:rPr>
              <a:t> + </a:t>
            </a:r>
            <a:r>
              <a:rPr lang="en-US" dirty="0" smtClean="0">
                <a:solidFill>
                  <a:schemeClr val="bg1"/>
                </a:solidFill>
              </a:rPr>
              <a:t>(⍺ </a:t>
            </a:r>
            <a:r>
              <a:rPr lang="en-US" dirty="0">
                <a:solidFill>
                  <a:schemeClr val="bg1"/>
                </a:solidFill>
              </a:rPr>
              <a:t>Err  g’(in)   </a:t>
            </a:r>
            <a:r>
              <a:rPr lang="en-US" dirty="0" err="1" smtClean="0">
                <a:solidFill>
                  <a:schemeClr val="bg1"/>
                </a:solidFill>
              </a:rPr>
              <a:t>x</a:t>
            </a:r>
            <a:r>
              <a:rPr lang="en-US" baseline="-25000" dirty="0" err="1" smtClean="0">
                <a:solidFill>
                  <a:schemeClr val="bg1"/>
                </a:solidFill>
              </a:rPr>
              <a:t>j</a:t>
            </a:r>
            <a:r>
              <a:rPr lang="en-US" dirty="0" smtClean="0">
                <a:solidFill>
                  <a:schemeClr val="bg1"/>
                </a:solidFill>
              </a:rPr>
              <a:t>)</a:t>
            </a:r>
          </a:p>
          <a:p>
            <a:pPr marL="0" indent="0" fontAlgn="base">
              <a:buNone/>
            </a:pPr>
            <a:r>
              <a:rPr lang="en-US" dirty="0" smtClean="0">
                <a:solidFill>
                  <a:schemeClr val="bg1"/>
                </a:solidFill>
              </a:rPr>
              <a:t>Here</a:t>
            </a:r>
            <a:r>
              <a:rPr lang="en-US" dirty="0">
                <a:solidFill>
                  <a:schemeClr val="bg1"/>
                </a:solidFill>
              </a:rPr>
              <a:t>, </a:t>
            </a:r>
          </a:p>
          <a:p>
            <a:pPr marL="0" indent="0" fontAlgn="base">
              <a:buNone/>
            </a:pPr>
            <a:r>
              <a:rPr lang="en-US" dirty="0">
                <a:solidFill>
                  <a:schemeClr val="bg1"/>
                </a:solidFill>
              </a:rPr>
              <a:t>Err is the difference between what we wanted and what we got from the output. (i.e., the “</a:t>
            </a:r>
            <a:r>
              <a:rPr lang="en-US" i="1" dirty="0">
                <a:solidFill>
                  <a:schemeClr val="bg1"/>
                </a:solidFill>
              </a:rPr>
              <a:t>un</a:t>
            </a:r>
            <a:r>
              <a:rPr lang="en-US" dirty="0">
                <a:solidFill>
                  <a:schemeClr val="bg1"/>
                </a:solidFill>
              </a:rPr>
              <a:t>-squared” error)</a:t>
            </a:r>
          </a:p>
          <a:p>
            <a:pPr marL="0" indent="0" fontAlgn="base">
              <a:buNone/>
            </a:pPr>
            <a:r>
              <a:rPr lang="en-US" dirty="0">
                <a:solidFill>
                  <a:schemeClr val="bg1"/>
                </a:solidFill>
              </a:rPr>
              <a:t>G’(in) is the derivative of our output function</a:t>
            </a:r>
          </a:p>
          <a:p>
            <a:pPr marL="0" indent="0" fontAlgn="base">
              <a:buNone/>
            </a:pPr>
            <a:r>
              <a:rPr lang="en-US" dirty="0" err="1">
                <a:solidFill>
                  <a:schemeClr val="bg1"/>
                </a:solidFill>
              </a:rPr>
              <a:t>X</a:t>
            </a:r>
            <a:r>
              <a:rPr lang="en-US" baseline="-25000" dirty="0" err="1">
                <a:solidFill>
                  <a:schemeClr val="bg1"/>
                </a:solidFill>
              </a:rPr>
              <a:t>j</a:t>
            </a:r>
            <a:r>
              <a:rPr lang="en-US" dirty="0">
                <a:solidFill>
                  <a:schemeClr val="bg1"/>
                </a:solidFill>
              </a:rPr>
              <a:t> is the output from node j leading to us</a:t>
            </a:r>
          </a:p>
          <a:p>
            <a:pPr marL="0" indent="0" fontAlgn="base">
              <a:buNone/>
            </a:pPr>
            <a:r>
              <a:rPr lang="en-US" dirty="0" smtClean="0">
                <a:solidFill>
                  <a:schemeClr val="bg1"/>
                </a:solidFill>
              </a:rPr>
              <a:t>⍺ </a:t>
            </a:r>
            <a:r>
              <a:rPr lang="en-US" dirty="0">
                <a:solidFill>
                  <a:schemeClr val="bg1"/>
                </a:solidFill>
              </a:rPr>
              <a:t>is a “rate parameter”</a:t>
            </a:r>
          </a:p>
          <a:p>
            <a:endParaRPr lang="en-US" dirty="0"/>
          </a:p>
        </p:txBody>
      </p:sp>
    </p:spTree>
    <p:extLst>
      <p:ext uri="{BB962C8B-B14F-4D97-AF65-F5344CB8AC3E}">
        <p14:creationId xmlns:p14="http://schemas.microsoft.com/office/powerpoint/2010/main" val="17525693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Side Issue 1: The Derivative of the Output Function of a Neuron </a:t>
            </a:r>
          </a:p>
        </p:txBody>
      </p:sp>
      <p:sp>
        <p:nvSpPr>
          <p:cNvPr id="3" name="Content Placeholder 2"/>
          <p:cNvSpPr>
            <a:spLocks noGrp="1"/>
          </p:cNvSpPr>
          <p:nvPr>
            <p:ph idx="1"/>
          </p:nvPr>
        </p:nvSpPr>
        <p:spPr/>
        <p:txBody>
          <a:bodyPr/>
          <a:lstStyle/>
          <a:p>
            <a:pPr eaLnBrk="0" fontAlgn="base" hangingPunct="0"/>
            <a:r>
              <a:rPr lang="en-US" dirty="0">
                <a:solidFill>
                  <a:schemeClr val="bg1"/>
                </a:solidFill>
              </a:rPr>
              <a:t>A handy choice for output function of a neuron is a sigmoidal function. Let’s call “x” in this case the sum of all the inputs. Then for a sigmoidal function:</a:t>
            </a:r>
          </a:p>
          <a:p>
            <a:pPr marL="0" indent="0" eaLnBrk="0" fontAlgn="base" hangingPunct="0">
              <a:buNone/>
            </a:pPr>
            <a:r>
              <a:rPr lang="en-US" dirty="0" smtClean="0">
                <a:solidFill>
                  <a:schemeClr val="bg1"/>
                </a:solidFill>
              </a:rPr>
              <a:t>	out(x</a:t>
            </a:r>
            <a:r>
              <a:rPr lang="en-US" dirty="0">
                <a:solidFill>
                  <a:schemeClr val="bg1"/>
                </a:solidFill>
              </a:rPr>
              <a:t>) =  1/(1+ e</a:t>
            </a:r>
            <a:r>
              <a:rPr lang="en-US" baseline="30000" dirty="0">
                <a:solidFill>
                  <a:schemeClr val="bg1"/>
                </a:solidFill>
              </a:rPr>
              <a:t>-x</a:t>
            </a:r>
            <a:r>
              <a:rPr lang="en-US" dirty="0">
                <a:solidFill>
                  <a:schemeClr val="bg1"/>
                </a:solidFill>
              </a:rPr>
              <a:t>) </a:t>
            </a:r>
            <a:endParaRPr lang="en-US" dirty="0" smtClean="0">
              <a:solidFill>
                <a:schemeClr val="bg1"/>
              </a:solidFill>
            </a:endParaRPr>
          </a:p>
          <a:p>
            <a:pPr marL="0" indent="0" eaLnBrk="0" fontAlgn="base" hangingPunct="0">
              <a:buNone/>
            </a:pPr>
            <a:endParaRPr lang="en-US" dirty="0">
              <a:solidFill>
                <a:schemeClr val="bg1"/>
              </a:solidFill>
            </a:endParaRPr>
          </a:p>
          <a:p>
            <a:pPr eaLnBrk="0" fontAlgn="base" hangingPunct="0"/>
            <a:r>
              <a:rPr lang="en-US" dirty="0">
                <a:solidFill>
                  <a:schemeClr val="bg1"/>
                </a:solidFill>
              </a:rPr>
              <a:t>If we use the sigmoidal function out(x), then  out’(x) = out(x)(1 – out(x))</a:t>
            </a:r>
          </a:p>
          <a:p>
            <a:endParaRPr lang="en-US" dirty="0"/>
          </a:p>
        </p:txBody>
      </p:sp>
    </p:spTree>
    <p:extLst>
      <p:ext uri="{BB962C8B-B14F-4D97-AF65-F5344CB8AC3E}">
        <p14:creationId xmlns:p14="http://schemas.microsoft.com/office/powerpoint/2010/main" val="879133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242" y="303308"/>
            <a:ext cx="4459514" cy="1325563"/>
          </a:xfrm>
        </p:spPr>
        <p:txBody>
          <a:bodyPr/>
          <a:lstStyle/>
          <a:p>
            <a:r>
              <a:rPr lang="mr-IN" dirty="0" err="1">
                <a:solidFill>
                  <a:schemeClr val="bg1"/>
                </a:solidFill>
              </a:rPr>
              <a:t>g</a:t>
            </a:r>
            <a:r>
              <a:rPr lang="mr-IN" dirty="0">
                <a:solidFill>
                  <a:schemeClr val="bg1"/>
                </a:solidFill>
              </a:rPr>
              <a:t>(</a:t>
            </a:r>
            <a:r>
              <a:rPr lang="mr-IN" dirty="0" err="1">
                <a:solidFill>
                  <a:schemeClr val="bg1"/>
                </a:solidFill>
              </a:rPr>
              <a:t>in</a:t>
            </a:r>
            <a:r>
              <a:rPr lang="mr-IN" dirty="0">
                <a:solidFill>
                  <a:schemeClr val="bg1"/>
                </a:solidFill>
              </a:rPr>
              <a:t>) =  1/(1+e</a:t>
            </a:r>
            <a:r>
              <a:rPr lang="mr-IN" baseline="30000" dirty="0">
                <a:solidFill>
                  <a:schemeClr val="bg1"/>
                </a:solidFill>
              </a:rPr>
              <a:t>-in</a:t>
            </a:r>
            <a:r>
              <a:rPr lang="mr-IN" dirty="0">
                <a:solidFill>
                  <a:schemeClr val="bg1"/>
                </a:solidFill>
              </a:rPr>
              <a:t>) </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810000" y="1968903"/>
            <a:ext cx="4572000" cy="2489200"/>
          </a:xfrm>
          <a:prstGeom prst="rect">
            <a:avLst/>
          </a:prstGeom>
        </p:spPr>
      </p:pic>
      <p:sp>
        <p:nvSpPr>
          <p:cNvPr id="6" name="TextBox 5"/>
          <p:cNvSpPr txBox="1"/>
          <p:nvPr/>
        </p:nvSpPr>
        <p:spPr>
          <a:xfrm>
            <a:off x="6095999" y="4705802"/>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7" name="TextBox 6"/>
          <p:cNvSpPr txBox="1"/>
          <p:nvPr/>
        </p:nvSpPr>
        <p:spPr>
          <a:xfrm>
            <a:off x="3178629" y="4088771"/>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8" name="TextBox 7"/>
          <p:cNvSpPr txBox="1"/>
          <p:nvPr/>
        </p:nvSpPr>
        <p:spPr>
          <a:xfrm>
            <a:off x="5900593" y="5138167"/>
            <a:ext cx="994183" cy="369332"/>
          </a:xfrm>
          <a:prstGeom prst="rect">
            <a:avLst/>
          </a:prstGeom>
          <a:noFill/>
        </p:spPr>
        <p:txBody>
          <a:bodyPr wrap="none" rtlCol="0">
            <a:spAutoFit/>
          </a:bodyPr>
          <a:lstStyle/>
          <a:p>
            <a:r>
              <a:rPr lang="en-US" smtClean="0">
                <a:solidFill>
                  <a:schemeClr val="bg1"/>
                </a:solidFill>
              </a:rPr>
              <a:t>Input </a:t>
            </a:r>
            <a:r>
              <a:rPr lang="en-US" smtClean="0">
                <a:solidFill>
                  <a:schemeClr val="bg1"/>
                </a:solidFill>
                <a:sym typeface="Wingdings"/>
              </a:rPr>
              <a:t></a:t>
            </a:r>
            <a:endParaRPr lang="en-US">
              <a:solidFill>
                <a:schemeClr val="bg1"/>
              </a:solidFill>
            </a:endParaRPr>
          </a:p>
        </p:txBody>
      </p:sp>
      <p:sp>
        <p:nvSpPr>
          <p:cNvPr id="9" name="TextBox 8"/>
          <p:cNvSpPr txBox="1"/>
          <p:nvPr/>
        </p:nvSpPr>
        <p:spPr>
          <a:xfrm>
            <a:off x="2623990" y="3028837"/>
            <a:ext cx="856325" cy="369332"/>
          </a:xfrm>
          <a:prstGeom prst="rect">
            <a:avLst/>
          </a:prstGeom>
          <a:noFill/>
        </p:spPr>
        <p:txBody>
          <a:bodyPr wrap="none" rtlCol="0">
            <a:spAutoFit/>
          </a:bodyPr>
          <a:lstStyle/>
          <a:p>
            <a:r>
              <a:rPr lang="en-US" smtClean="0">
                <a:solidFill>
                  <a:schemeClr val="bg1"/>
                </a:solidFill>
              </a:rPr>
              <a:t>Output</a:t>
            </a:r>
            <a:endParaRPr lang="en-US">
              <a:solidFill>
                <a:schemeClr val="bg1"/>
              </a:solidFill>
            </a:endParaRPr>
          </a:p>
        </p:txBody>
      </p:sp>
      <p:sp>
        <p:nvSpPr>
          <p:cNvPr id="10" name="TextBox 9"/>
          <p:cNvSpPr txBox="1"/>
          <p:nvPr/>
        </p:nvSpPr>
        <p:spPr>
          <a:xfrm>
            <a:off x="3178629" y="1968903"/>
            <a:ext cx="301686" cy="369332"/>
          </a:xfrm>
          <a:prstGeom prst="rect">
            <a:avLst/>
          </a:prstGeom>
          <a:noFill/>
        </p:spPr>
        <p:txBody>
          <a:bodyPr wrap="none" rtlCol="0">
            <a:spAutoFit/>
          </a:bodyPr>
          <a:lstStyle/>
          <a:p>
            <a:r>
              <a:rPr lang="en-US">
                <a:solidFill>
                  <a:schemeClr val="bg1"/>
                </a:solidFill>
              </a:rPr>
              <a:t>1</a:t>
            </a:r>
          </a:p>
        </p:txBody>
      </p:sp>
      <p:sp>
        <p:nvSpPr>
          <p:cNvPr id="11" name="TextBox 10"/>
          <p:cNvSpPr txBox="1"/>
          <p:nvPr/>
        </p:nvSpPr>
        <p:spPr>
          <a:xfrm>
            <a:off x="4982798" y="5755198"/>
            <a:ext cx="2829774" cy="523220"/>
          </a:xfrm>
          <a:prstGeom prst="rect">
            <a:avLst/>
          </a:prstGeom>
          <a:noFill/>
        </p:spPr>
        <p:txBody>
          <a:bodyPr wrap="square" rtlCol="0">
            <a:spAutoFit/>
          </a:bodyPr>
          <a:lstStyle/>
          <a:p>
            <a:r>
              <a:rPr lang="mr-IN" sz="2800" dirty="0">
                <a:solidFill>
                  <a:schemeClr val="bg1"/>
                </a:solidFill>
              </a:rPr>
              <a:t> </a:t>
            </a:r>
            <a:r>
              <a:rPr lang="mr-IN" sz="2800" dirty="0" err="1">
                <a:solidFill>
                  <a:schemeClr val="bg1"/>
                </a:solidFill>
              </a:rPr>
              <a:t>g</a:t>
            </a:r>
            <a:r>
              <a:rPr lang="mr-IN" sz="2800" dirty="0">
                <a:solidFill>
                  <a:schemeClr val="bg1"/>
                </a:solidFill>
              </a:rPr>
              <a:t>’(</a:t>
            </a:r>
            <a:r>
              <a:rPr lang="mr-IN" sz="2800" dirty="0" err="1">
                <a:solidFill>
                  <a:schemeClr val="bg1"/>
                </a:solidFill>
              </a:rPr>
              <a:t>in</a:t>
            </a:r>
            <a:r>
              <a:rPr lang="mr-IN" sz="2800" dirty="0">
                <a:solidFill>
                  <a:schemeClr val="bg1"/>
                </a:solidFill>
              </a:rPr>
              <a:t>) = </a:t>
            </a:r>
            <a:r>
              <a:rPr lang="mr-IN" sz="2800" dirty="0" err="1">
                <a:solidFill>
                  <a:schemeClr val="bg1"/>
                </a:solidFill>
              </a:rPr>
              <a:t>g</a:t>
            </a:r>
            <a:r>
              <a:rPr lang="mr-IN" sz="2800" dirty="0">
                <a:solidFill>
                  <a:schemeClr val="bg1"/>
                </a:solidFill>
              </a:rPr>
              <a:t>(1- </a:t>
            </a:r>
            <a:r>
              <a:rPr lang="mr-IN" sz="2800" dirty="0" err="1">
                <a:solidFill>
                  <a:schemeClr val="bg1"/>
                </a:solidFill>
              </a:rPr>
              <a:t>g</a:t>
            </a:r>
            <a:r>
              <a:rPr lang="mr-IN" sz="2800" dirty="0">
                <a:solidFill>
                  <a:schemeClr val="bg1"/>
                </a:solidFill>
              </a:rPr>
              <a:t>) </a:t>
            </a:r>
            <a:endParaRPr lang="en-US" sz="2800" dirty="0">
              <a:solidFill>
                <a:schemeClr val="bg1"/>
              </a:solidFill>
            </a:endParaRPr>
          </a:p>
        </p:txBody>
      </p:sp>
    </p:spTree>
    <p:extLst>
      <p:ext uri="{BB962C8B-B14F-4D97-AF65-F5344CB8AC3E}">
        <p14:creationId xmlns:p14="http://schemas.microsoft.com/office/powerpoint/2010/main" val="1829640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PROBLEM SETS: </a:t>
            </a:r>
            <a:br>
              <a:rPr lang="en-US" dirty="0" smtClean="0">
                <a:solidFill>
                  <a:schemeClr val="bg1"/>
                </a:solidFill>
              </a:rPr>
            </a:br>
            <a:r>
              <a:rPr lang="en-US" dirty="0" smtClean="0">
                <a:solidFill>
                  <a:schemeClr val="bg1"/>
                </a:solidFill>
              </a:rPr>
              <a:t>CREATE FOUR SEPARATE STACKS, PLEASE</a:t>
            </a:r>
            <a:r>
              <a:rPr lang="mr-IN" dirty="0" smtClean="0">
                <a:solidFill>
                  <a:schemeClr val="bg1"/>
                </a:solidFill>
              </a:rPr>
              <a:t>…</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endParaRPr lang="en-US" sz="3200" dirty="0" smtClean="0">
              <a:solidFill>
                <a:schemeClr val="bg1"/>
              </a:solidFill>
            </a:endParaRPr>
          </a:p>
          <a:p>
            <a:pPr marL="0" indent="0">
              <a:buNone/>
            </a:pPr>
            <a:r>
              <a:rPr lang="en-US" sz="3200" dirty="0" smtClean="0">
                <a:solidFill>
                  <a:schemeClr val="bg1"/>
                </a:solidFill>
              </a:rPr>
              <a:t>GROUP 1: A-E</a:t>
            </a:r>
          </a:p>
          <a:p>
            <a:pPr marL="0" indent="0">
              <a:buNone/>
            </a:pPr>
            <a:r>
              <a:rPr lang="en-US" sz="3200" dirty="0" smtClean="0">
                <a:solidFill>
                  <a:schemeClr val="bg1"/>
                </a:solidFill>
              </a:rPr>
              <a:t>GROUP 2: F-L</a:t>
            </a:r>
          </a:p>
          <a:p>
            <a:pPr marL="0" indent="0">
              <a:buNone/>
            </a:pPr>
            <a:r>
              <a:rPr lang="en-US" sz="3200" dirty="0" smtClean="0">
                <a:solidFill>
                  <a:schemeClr val="bg1"/>
                </a:solidFill>
              </a:rPr>
              <a:t>GROUP 3: M-</a:t>
            </a:r>
            <a:r>
              <a:rPr lang="en-US" sz="3200" dirty="0" err="1" smtClean="0">
                <a:solidFill>
                  <a:schemeClr val="bg1"/>
                </a:solidFill>
              </a:rPr>
              <a:t>Sc</a:t>
            </a:r>
            <a:endParaRPr lang="en-US" sz="3200" dirty="0" smtClean="0">
              <a:solidFill>
                <a:schemeClr val="bg1"/>
              </a:solidFill>
            </a:endParaRPr>
          </a:p>
          <a:p>
            <a:pPr marL="0" indent="0">
              <a:buNone/>
            </a:pPr>
            <a:r>
              <a:rPr lang="en-US" sz="3200" dirty="0" smtClean="0">
                <a:solidFill>
                  <a:schemeClr val="bg1"/>
                </a:solidFill>
              </a:rPr>
              <a:t>GROUP 4: </a:t>
            </a:r>
            <a:r>
              <a:rPr lang="en-US" sz="3200" dirty="0" err="1" smtClean="0">
                <a:solidFill>
                  <a:schemeClr val="bg1"/>
                </a:solidFill>
              </a:rPr>
              <a:t>Sh</a:t>
            </a:r>
            <a:r>
              <a:rPr lang="en-US" sz="3200" dirty="0" smtClean="0">
                <a:solidFill>
                  <a:schemeClr val="bg1"/>
                </a:solidFill>
              </a:rPr>
              <a:t>-Z</a:t>
            </a:r>
            <a:endParaRPr lang="en-US" sz="3200" dirty="0">
              <a:solidFill>
                <a:schemeClr val="bg1"/>
              </a:solidFill>
            </a:endParaRPr>
          </a:p>
        </p:txBody>
      </p:sp>
    </p:spTree>
    <p:extLst>
      <p:ext uri="{BB962C8B-B14F-4D97-AF65-F5344CB8AC3E}">
        <p14:creationId xmlns:p14="http://schemas.microsoft.com/office/powerpoint/2010/main" val="74233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DO NOT HAND IN PROBLEM SET 2 YET!!!</a:t>
            </a:r>
            <a:endParaRPr lang="en-US" dirty="0">
              <a:solidFill>
                <a:schemeClr val="bg1"/>
              </a:solidFill>
            </a:endParaRPr>
          </a:p>
        </p:txBody>
      </p:sp>
      <p:sp>
        <p:nvSpPr>
          <p:cNvPr id="3" name="Content Placeholder 2"/>
          <p:cNvSpPr>
            <a:spLocks noGrp="1"/>
          </p:cNvSpPr>
          <p:nvPr>
            <p:ph idx="1"/>
          </p:nvPr>
        </p:nvSpPr>
        <p:spPr/>
        <p:txBody>
          <a:bodyPr/>
          <a:lstStyle/>
          <a:p>
            <a:pPr marL="0" indent="0" algn="ctr">
              <a:buNone/>
            </a:pPr>
            <a:r>
              <a:rPr lang="en-US" dirty="0" smtClean="0">
                <a:solidFill>
                  <a:schemeClr val="bg1"/>
                </a:solidFill>
              </a:rPr>
              <a:t>The problem sets will be collected at the end of class.</a:t>
            </a:r>
            <a:endParaRPr lang="en-US" dirty="0">
              <a:solidFill>
                <a:schemeClr val="bg1"/>
              </a:solidFill>
            </a:endParaRPr>
          </a:p>
        </p:txBody>
      </p:sp>
    </p:spTree>
    <p:extLst>
      <p:ext uri="{BB962C8B-B14F-4D97-AF65-F5344CB8AC3E}">
        <p14:creationId xmlns:p14="http://schemas.microsoft.com/office/powerpoint/2010/main" val="1617317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Administrivia</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For next week: Read Chapter 18.7 in Russell and </a:t>
            </a:r>
            <a:r>
              <a:rPr lang="en-US" dirty="0" err="1" smtClean="0">
                <a:solidFill>
                  <a:schemeClr val="bg1"/>
                </a:solidFill>
              </a:rPr>
              <a:t>Norvig</a:t>
            </a:r>
            <a:endParaRPr lang="en-US" dirty="0" smtClean="0">
              <a:solidFill>
                <a:schemeClr val="bg1"/>
              </a:solidFill>
            </a:endParaRPr>
          </a:p>
          <a:p>
            <a:pPr marL="0" indent="0">
              <a:buNone/>
            </a:pPr>
            <a:r>
              <a:rPr lang="en-US" dirty="0" smtClean="0">
                <a:solidFill>
                  <a:schemeClr val="bg1"/>
                </a:solidFill>
              </a:rPr>
              <a:t>Problem Set 3 is due MONDAY, NOVEMBER 13.</a:t>
            </a:r>
            <a:endParaRPr lang="en-US" dirty="0">
              <a:solidFill>
                <a:schemeClr val="bg1"/>
              </a:solidFill>
            </a:endParaRPr>
          </a:p>
        </p:txBody>
      </p:sp>
    </p:spTree>
    <p:extLst>
      <p:ext uri="{BB962C8B-B14F-4D97-AF65-F5344CB8AC3E}">
        <p14:creationId xmlns:p14="http://schemas.microsoft.com/office/powerpoint/2010/main" val="2108939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Should we enter this restaurant?</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2823511" y="1846402"/>
            <a:ext cx="5842187" cy="4569711"/>
          </a:xfrm>
          <a:prstGeom prst="rect">
            <a:avLst/>
          </a:prstGeom>
        </p:spPr>
      </p:pic>
    </p:spTree>
    <p:extLst>
      <p:ext uri="{BB962C8B-B14F-4D97-AF65-F5344CB8AC3E}">
        <p14:creationId xmlns:p14="http://schemas.microsoft.com/office/powerpoint/2010/main" val="15620597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Things We’ve Swept Under the Rug</a:t>
            </a:r>
            <a:r>
              <a:rPr lang="mr-IN" dirty="0" smtClean="0">
                <a:solidFill>
                  <a:schemeClr val="bg1"/>
                </a:solidFill>
              </a:rPr>
              <a:t>…</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smtClean="0">
                <a:solidFill>
                  <a:schemeClr val="bg1"/>
                </a:solidFill>
              </a:rPr>
              <a:t>Is this a meaningful </a:t>
            </a:r>
            <a:r>
              <a:rPr lang="en-US" i="1" dirty="0" smtClean="0">
                <a:solidFill>
                  <a:schemeClr val="bg1"/>
                </a:solidFill>
              </a:rPr>
              <a:t>cognitive</a:t>
            </a:r>
            <a:r>
              <a:rPr lang="en-US" dirty="0" smtClean="0">
                <a:solidFill>
                  <a:schemeClr val="bg1"/>
                </a:solidFill>
              </a:rPr>
              <a:t> model?</a:t>
            </a:r>
          </a:p>
          <a:p>
            <a:pPr fontAlgn="base"/>
            <a:r>
              <a:rPr lang="en-US" dirty="0" smtClean="0">
                <a:solidFill>
                  <a:schemeClr val="bg1"/>
                </a:solidFill>
              </a:rPr>
              <a:t>Doesn’t </a:t>
            </a:r>
            <a:r>
              <a:rPr lang="en-US" dirty="0">
                <a:solidFill>
                  <a:schemeClr val="bg1"/>
                </a:solidFill>
              </a:rPr>
              <a:t>this strategy lead to attributes with many possibilities? (E.g., “day of the year”?)</a:t>
            </a:r>
          </a:p>
          <a:p>
            <a:pPr fontAlgn="base"/>
            <a:r>
              <a:rPr lang="en-US" dirty="0" smtClean="0">
                <a:solidFill>
                  <a:schemeClr val="bg1"/>
                </a:solidFill>
              </a:rPr>
              <a:t>Are </a:t>
            </a:r>
            <a:r>
              <a:rPr lang="en-US" dirty="0">
                <a:solidFill>
                  <a:schemeClr val="bg1"/>
                </a:solidFill>
              </a:rPr>
              <a:t>we sure that all new examples will be completely classified?</a:t>
            </a:r>
          </a:p>
          <a:p>
            <a:pPr fontAlgn="base"/>
            <a:r>
              <a:rPr lang="en-US" dirty="0" smtClean="0">
                <a:solidFill>
                  <a:schemeClr val="bg1"/>
                </a:solidFill>
              </a:rPr>
              <a:t>Aren’t </a:t>
            </a:r>
            <a:r>
              <a:rPr lang="en-US" dirty="0">
                <a:solidFill>
                  <a:schemeClr val="bg1"/>
                </a:solidFill>
              </a:rPr>
              <a:t>there some functions that are hard to express using decision trees?</a:t>
            </a:r>
          </a:p>
          <a:p>
            <a:endParaRPr lang="en-US" dirty="0"/>
          </a:p>
        </p:txBody>
      </p:sp>
    </p:spTree>
    <p:extLst>
      <p:ext uri="{BB962C8B-B14F-4D97-AF65-F5344CB8AC3E}">
        <p14:creationId xmlns:p14="http://schemas.microsoft.com/office/powerpoint/2010/main" val="7115543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 “Bad” Concept for the Decision Tree Algorithm to Learn:</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a:solidFill>
                  <a:schemeClr val="bg1"/>
                </a:solidFill>
              </a:rPr>
              <a:t>Majority function (classified as true whenever the majority of the attributes are positive, false otherwise)</a:t>
            </a:r>
          </a:p>
          <a:p>
            <a:pPr fontAlgn="base"/>
            <a:r>
              <a:rPr lang="en-US" dirty="0">
                <a:solidFill>
                  <a:schemeClr val="bg1"/>
                </a:solidFill>
              </a:rPr>
              <a:t>Each attribute is equally important, and none are very effective at dividing the set</a:t>
            </a:r>
          </a:p>
          <a:p>
            <a:endParaRPr lang="en-US" dirty="0"/>
          </a:p>
        </p:txBody>
      </p:sp>
    </p:spTree>
    <p:extLst>
      <p:ext uri="{BB962C8B-B14F-4D97-AF65-F5344CB8AC3E}">
        <p14:creationId xmlns:p14="http://schemas.microsoft.com/office/powerpoint/2010/main" val="16730491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88375" y="365125"/>
            <a:ext cx="8455750" cy="5856878"/>
          </a:xfrm>
          <a:prstGeom prst="rect">
            <a:avLst/>
          </a:prstGeom>
        </p:spPr>
      </p:pic>
    </p:spTree>
    <p:extLst>
      <p:ext uri="{BB962C8B-B14F-4D97-AF65-F5344CB8AC3E}">
        <p14:creationId xmlns:p14="http://schemas.microsoft.com/office/powerpoint/2010/main" val="472854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Neural Networks: Some First Concepts </a:t>
            </a:r>
          </a:p>
        </p:txBody>
      </p:sp>
      <p:sp>
        <p:nvSpPr>
          <p:cNvPr id="3" name="Content Placeholder 2"/>
          <p:cNvSpPr>
            <a:spLocks noGrp="1"/>
          </p:cNvSpPr>
          <p:nvPr>
            <p:ph idx="1"/>
          </p:nvPr>
        </p:nvSpPr>
        <p:spPr/>
        <p:txBody>
          <a:bodyPr/>
          <a:lstStyle/>
          <a:p>
            <a:pPr fontAlgn="base"/>
            <a:r>
              <a:rPr lang="en-US" dirty="0">
                <a:solidFill>
                  <a:schemeClr val="bg1"/>
                </a:solidFill>
              </a:rPr>
              <a:t>Each neural element is loosely based on the structure of neurons</a:t>
            </a:r>
          </a:p>
          <a:p>
            <a:pPr fontAlgn="base"/>
            <a:r>
              <a:rPr lang="en-US" dirty="0">
                <a:solidFill>
                  <a:schemeClr val="bg1"/>
                </a:solidFill>
              </a:rPr>
              <a:t>A neural net is a collection of neural elements connected by weighted links</a:t>
            </a:r>
          </a:p>
          <a:p>
            <a:pPr fontAlgn="base"/>
            <a:r>
              <a:rPr lang="en-US" dirty="0">
                <a:solidFill>
                  <a:schemeClr val="bg1"/>
                </a:solidFill>
              </a:rPr>
              <a:t>We think of some set of neurons as “input elements”; these are linked to “output elements” which can be interpreted as a classification of the input pattern</a:t>
            </a:r>
          </a:p>
          <a:p>
            <a:pPr fontAlgn="base"/>
            <a:r>
              <a:rPr lang="en-US" dirty="0">
                <a:solidFill>
                  <a:schemeClr val="bg1"/>
                </a:solidFill>
              </a:rPr>
              <a:t>Standard formats: </a:t>
            </a:r>
            <a:r>
              <a:rPr lang="en-US" dirty="0" err="1">
                <a:solidFill>
                  <a:schemeClr val="bg1"/>
                </a:solidFill>
              </a:rPr>
              <a:t>perceptrons</a:t>
            </a:r>
            <a:r>
              <a:rPr lang="en-US" dirty="0">
                <a:solidFill>
                  <a:schemeClr val="bg1"/>
                </a:solidFill>
              </a:rPr>
              <a:t> and multilayer </a:t>
            </a:r>
            <a:r>
              <a:rPr lang="en-US" dirty="0" err="1">
                <a:solidFill>
                  <a:schemeClr val="bg1"/>
                </a:solidFill>
              </a:rPr>
              <a:t>feedforward</a:t>
            </a:r>
            <a:r>
              <a:rPr lang="en-US" dirty="0">
                <a:solidFill>
                  <a:schemeClr val="bg1"/>
                </a:solidFill>
              </a:rPr>
              <a:t> networks</a:t>
            </a:r>
          </a:p>
          <a:p>
            <a:endParaRPr lang="en-US" dirty="0"/>
          </a:p>
        </p:txBody>
      </p:sp>
    </p:spTree>
    <p:extLst>
      <p:ext uri="{BB962C8B-B14F-4D97-AF65-F5344CB8AC3E}">
        <p14:creationId xmlns:p14="http://schemas.microsoft.com/office/powerpoint/2010/main" val="73749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497541" y="1942926"/>
            <a:ext cx="10515600" cy="4224311"/>
          </a:xfrm>
          <a:prstGeom prst="rect">
            <a:avLst/>
          </a:prstGeom>
        </p:spPr>
      </p:pic>
    </p:spTree>
    <p:extLst>
      <p:ext uri="{BB962C8B-B14F-4D97-AF65-F5344CB8AC3E}">
        <p14:creationId xmlns:p14="http://schemas.microsoft.com/office/powerpoint/2010/main" val="9858861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59033</TotalTime>
  <Words>573</Words>
  <Application>Microsoft Macintosh PowerPoint</Application>
  <PresentationFormat>Widescreen</PresentationFormat>
  <Paragraphs>70</Paragraphs>
  <Slides>18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Calibri Light</vt:lpstr>
      <vt:lpstr>Mangal</vt:lpstr>
      <vt:lpstr>Wingdings</vt:lpstr>
      <vt:lpstr>Arial</vt:lpstr>
      <vt:lpstr>Office Theme</vt:lpstr>
      <vt:lpstr>From Trees to Nets</vt:lpstr>
      <vt:lpstr>DO NOT HAND IN PROBLEM SET 2 YET!!!</vt:lpstr>
      <vt:lpstr>Administrivia</vt:lpstr>
      <vt:lpstr>Should we enter this restaurant?</vt:lpstr>
      <vt:lpstr>Things We’ve Swept Under the Rug…</vt:lpstr>
      <vt:lpstr>A “Bad” Concept for the Decision Tree Algorithm to Learn:</vt:lpstr>
      <vt:lpstr>PowerPoint Presentation</vt:lpstr>
      <vt:lpstr>Neural Networks: Some First Concepts </vt:lpstr>
      <vt:lpstr>PowerPoint Presentation</vt:lpstr>
      <vt:lpstr>Structure of an (artificial) neuron </vt:lpstr>
      <vt:lpstr>Perceptrons: the Simplest Neural Network</vt:lpstr>
      <vt:lpstr>PowerPoint Presentation</vt:lpstr>
      <vt:lpstr>PowerPoint Presentation</vt:lpstr>
      <vt:lpstr>Training a Perceptron by Adjusting Its Weights</vt:lpstr>
      <vt:lpstr>Adjusting an Edge Weight in a Perceptron</vt:lpstr>
      <vt:lpstr>Side Issue 1: The Derivative of the Output Function of a Neuron </vt:lpstr>
      <vt:lpstr>g(in) =  1/(1+e-in) </vt:lpstr>
      <vt:lpstr>PROBLEM SETS:  CREATE FOUR SEPARATE STACKS, PLEASE…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249</cp:revision>
  <dcterms:created xsi:type="dcterms:W3CDTF">2017-08-27T18:15:55Z</dcterms:created>
  <dcterms:modified xsi:type="dcterms:W3CDTF">2017-10-27T21:29:54Z</dcterms:modified>
</cp:coreProperties>
</file>

<file path=docProps/thumbnail.jpeg>
</file>